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4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661F7-BBA2-4F5D-AEB2-66154DB27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6CAA97-AB87-056D-233C-35644690F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8C37D6-7267-C1ED-0870-20BF5FB3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992C39-BB1C-9374-49F3-59091494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1D05E3-8207-099A-6610-1A938748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287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4F541-5DD3-61F2-D6E8-D3BC4E68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A1E747-7568-EF46-7B90-8EDF6D817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FB2F18-E1A0-206D-F3DF-D38C02CC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7B40C-8A39-2239-F4FF-87A7A19D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14DCC3-6D5D-32A9-DF9B-68469C726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30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1A16E3-A37D-AAFF-0CEA-0658D6558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67796A-B3E4-9E9A-E11A-692B023F3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5FF8-6F2D-5C70-B44F-75B561808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057689-611E-C8EC-9216-A0382F89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6BA864-6FC0-01ED-19F7-45DDEEF6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2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D7816-F204-4994-AFE7-103D710B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3003BF-BB53-0C37-06A1-4A9F0FEFA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68C68-54B9-E03F-1497-D370297B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E7DA0-5916-C148-319A-FA94B89AD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020731-E974-A5E8-2DEB-31A5CA90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88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0F3D6-C063-56F2-C9A0-E68FCF47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5AE538-4FF7-A533-B150-7432007BE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DE2BD-C886-C3C4-9C0A-32FA7009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F3853-24EF-B117-5AA1-B7166CD66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3C278-DDF3-2418-0E7A-86C45B7E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70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ED047-344C-6D66-EE1F-1A92E78B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D734F2-5F4F-C3EE-6B21-A0D954215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EA2DDB-4E56-824C-FFFF-02EFBFB4B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AE6E93-81E1-BC63-9423-F062674E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8C8DCD-F158-CF84-512C-C89B4509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AA421E-ECE4-7755-64F3-02465E9F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71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51A04-9F3A-8BC1-F6F5-946DF5F4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C0CCFC-AD60-451D-3E65-216221EDC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DF39F0-3217-27D5-0000-BB0898C13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BA634D-6D7F-9C75-B37E-AA44F4F3A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9EE710-C7A6-93D2-FEF9-0B4AB5E28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A4FB91E-13C1-DCDD-769D-4F88F737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27936F-20CA-ED5D-BBA6-44593E4D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6EE824-78B5-8DE1-7EFB-AABA633D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84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8510E-B8F9-F49A-B9B4-7C462F99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9D3368-E68F-CD62-8E40-17303729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ED148A-0394-89AC-9465-ABCFCBE9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53E646-4C0D-30EF-2543-16F14720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F0F1B-7258-E793-22BF-2F83665C2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022EB2-82AE-01BA-EFEC-41D9A77C4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2665BD-41B7-32F6-0E58-78BA8886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71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C9A14-72C9-A023-978A-04072E77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EC4681-2A83-E71E-E7C4-7919A27CC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6A8859-210E-96EC-1D73-73063DA01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F7C90A-C280-9629-0102-079EA689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F10D96-8FAB-55AC-9246-ECF2E0753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C61F8F-6218-9BBD-17D8-4063F198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54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B40BD-274F-EB45-7A4E-A0CB7480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C8DB98-0D79-9F0A-9196-59762CA53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9AA534-FB51-D22E-A74A-34D8A270B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1D27BB-C94C-B22E-B703-41DEA410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2116C8-DD4C-75A7-620C-89CE5D3B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A80CFD-E223-3B43-B3C0-0D71CF47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51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6384D4-34B0-51A4-D8EC-408FC8EF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4761DD-AAD2-102B-EE3B-0B978B66D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67BF1-5B2E-48C5-DFB2-CAEDE0340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59762-749A-4A77-9874-5E66916897EB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B306B2-1F7D-E193-4F7A-ED64BCFF5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BBCFE7-1D51-093C-9BBF-D0B73B82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9126A-8ADF-4B97-9444-F25E5ED8B5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65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D131C0F-9517-6706-DA38-990D0DFBD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4" t="25486" r="404" b="7848"/>
          <a:stretch/>
        </p:blipFill>
        <p:spPr>
          <a:xfrm>
            <a:off x="1340428" y="2350195"/>
            <a:ext cx="2888672" cy="2888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E97F6A-F53E-5DA6-EAF3-04D876583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99" y="2350194"/>
            <a:ext cx="2888673" cy="28886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3455B94-CA00-E7B3-C265-A013C28D5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altLang="zh-CN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RL-based Reasoning MLLM:</a:t>
            </a:r>
            <a:br>
              <a:rPr lang="en-US" altLang="zh-CN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has the community done?</a:t>
            </a:r>
            <a:br>
              <a:rPr lang="en-US" altLang="zh-CN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could the community do next?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6EE60B-0EB8-55D7-F14A-216C986D4225}"/>
              </a:ext>
            </a:extLst>
          </p:cNvPr>
          <p:cNvSpPr txBox="1"/>
          <p:nvPr/>
        </p:nvSpPr>
        <p:spPr>
          <a:xfrm>
            <a:off x="0" y="5473005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800" b="1" i="1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"The senses are the organs by which man perceives the world, and the soul acts through them as through tools."</a:t>
            </a:r>
          </a:p>
          <a:p>
            <a:pPr algn="r"/>
            <a:r>
              <a:rPr lang="en-US" altLang="zh-CN" sz="2800" b="1" i="1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 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330050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9A2CB-FB82-F824-8458-404B5C1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7A69C7-6887-ACAF-EAFE-BBAF9910F624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267E4F-63B4-73ED-3ACE-9043B19D46B4}"/>
              </a:ext>
            </a:extLst>
          </p:cNvPr>
          <p:cNvSpPr txBox="1"/>
          <p:nvPr/>
        </p:nvSpPr>
        <p:spPr>
          <a:xfrm>
            <a:off x="-1" y="646331"/>
            <a:ext cx="380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or Not Think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E2AD01-008C-E796-B265-278A40E759A6}"/>
              </a:ext>
            </a:extLst>
          </p:cNvPr>
          <p:cNvSpPr txBox="1"/>
          <p:nvPr/>
        </p:nvSpPr>
        <p:spPr>
          <a:xfrm>
            <a:off x="-1" y="110799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626D7D-1D08-3D04-8F30-78C3A3EF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77328"/>
            <a:ext cx="8259861" cy="21993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9CC9C1-9D3C-6973-AFDB-E81C52F6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18"/>
          <a:stretch/>
        </p:blipFill>
        <p:spPr>
          <a:xfrm>
            <a:off x="-1" y="3676371"/>
            <a:ext cx="8170535" cy="17937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5F0A3E-D757-28BC-FBFB-0C75C254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5470147"/>
            <a:ext cx="8259861" cy="1326279"/>
          </a:xfrm>
          <a:prstGeom prst="rect">
            <a:avLst/>
          </a:prstGeom>
        </p:spPr>
      </p:pic>
      <p:pic>
        <p:nvPicPr>
          <p:cNvPr id="10244" name="Picture 4" descr="Alt text">
            <a:extLst>
              <a:ext uri="{FF2B5EF4-FFF2-40B4-BE49-F238E27FC236}">
                <a16:creationId xmlns:a16="http://schemas.microsoft.com/office/drawing/2014/main" id="{3CE653CD-AEFD-7B9E-095A-E5F2CAE4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09" y="2076026"/>
            <a:ext cx="4021465" cy="407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8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4119A-47D7-F94F-8CF0-BA64AAAEE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82ABF10-8627-17EE-45D5-08E9D82C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5" b="4711"/>
          <a:stretch/>
        </p:blipFill>
        <p:spPr>
          <a:xfrm>
            <a:off x="-2" y="1169551"/>
            <a:ext cx="5543552" cy="23483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048593-2EE3-1199-66A1-5A5A281A07D4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D661B3-BB3C-4A55-6917-E77EB357DF00}"/>
              </a:ext>
            </a:extLst>
          </p:cNvPr>
          <p:cNvSpPr txBox="1"/>
          <p:nvPr/>
        </p:nvSpPr>
        <p:spPr>
          <a:xfrm>
            <a:off x="-1" y="646331"/>
            <a:ext cx="450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Visual-Spatial Reasoning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AC5E84F-287E-CFAE-EC3A-1AD14FC3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25"/>
          <a:stretch/>
        </p:blipFill>
        <p:spPr>
          <a:xfrm>
            <a:off x="-2" y="3723730"/>
            <a:ext cx="5543550" cy="30326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F0BEFB-4272-CF8B-BCAD-D204F8C1D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48" y="1312892"/>
            <a:ext cx="6562725" cy="516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1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72978-63A7-FDF7-44E9-B8537B96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4E01744-A48D-70D5-4AB3-A52E1037F57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3C97E0-CFC6-22FF-0108-FF1FD3C1D15B}"/>
              </a:ext>
            </a:extLst>
          </p:cNvPr>
          <p:cNvSpPr txBox="1"/>
          <p:nvPr/>
        </p:nvSpPr>
        <p:spPr>
          <a:xfrm>
            <a:off x="-1" y="646331"/>
            <a:ext cx="450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MMR1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MM_Eureka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170A6-4FEB-6279-6BEA-D52FE13F8F3C}"/>
              </a:ext>
            </a:extLst>
          </p:cNvPr>
          <p:cNvSpPr txBox="1"/>
          <p:nvPr/>
        </p:nvSpPr>
        <p:spPr>
          <a:xfrm>
            <a:off x="0" y="1076385"/>
            <a:ext cx="451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Math Reasoning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D4FC82-4418-3186-4CCF-2552D047E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717"/>
            <a:ext cx="5554760" cy="53889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C6F62B-1BAC-F3EB-7915-C4D1BF60BB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79"/>
          <a:stretch/>
        </p:blipFill>
        <p:spPr>
          <a:xfrm>
            <a:off x="5886450" y="1371600"/>
            <a:ext cx="6098861" cy="54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7BDDF-2589-35F5-C3B2-36D95410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E11D32-DA30-030A-15F5-63CE813761A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11F661-4947-DB3B-487D-41274A63B111}"/>
              </a:ext>
            </a:extLst>
          </p:cNvPr>
          <p:cNvSpPr txBox="1"/>
          <p:nvPr/>
        </p:nvSpPr>
        <p:spPr>
          <a:xfrm>
            <a:off x="-1" y="646331"/>
            <a:ext cx="450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Vision-R1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DDC946-8B05-C28A-0B45-864FE84533FD}"/>
              </a:ext>
            </a:extLst>
          </p:cNvPr>
          <p:cNvSpPr txBox="1"/>
          <p:nvPr/>
        </p:nvSpPr>
        <p:spPr>
          <a:xfrm>
            <a:off x="0" y="1076385"/>
            <a:ext cx="451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Math Reasoning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37D539-E5FD-08B0-B398-E3B5C6F4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88" y="646331"/>
            <a:ext cx="8802084" cy="34813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162157-5C95-EC8F-799B-AD8A764A8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84" y="4304823"/>
            <a:ext cx="8802087" cy="241529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720A369-4A4B-3FE6-66DB-04B3B794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" r="88809"/>
          <a:stretch/>
        </p:blipFill>
        <p:spPr bwMode="auto">
          <a:xfrm>
            <a:off x="476703" y="1445717"/>
            <a:ext cx="1449508" cy="52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5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0D3C7-38F5-4B81-F359-D5DFDF42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862D21-6824-2C8E-2842-11724E3A3304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C50D7D-6938-778B-7120-AD6CFC9C58F0}"/>
              </a:ext>
            </a:extLst>
          </p:cNvPr>
          <p:cNvSpPr txBox="1"/>
          <p:nvPr/>
        </p:nvSpPr>
        <p:spPr>
          <a:xfrm>
            <a:off x="-1" y="646331"/>
            <a:ext cx="450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Vision-R1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3CA392-2E6A-8825-94C1-802780C052D8}"/>
              </a:ext>
            </a:extLst>
          </p:cNvPr>
          <p:cNvSpPr txBox="1"/>
          <p:nvPr/>
        </p:nvSpPr>
        <p:spPr>
          <a:xfrm>
            <a:off x="0" y="1076385"/>
            <a:ext cx="451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Math Reasoning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98E5704-8632-FD93-F68F-4EC793088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6"/>
          <a:stretch/>
        </p:blipFill>
        <p:spPr bwMode="auto">
          <a:xfrm>
            <a:off x="409575" y="1445717"/>
            <a:ext cx="11372849" cy="53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130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FF8FF-0E28-2255-89DF-06910450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254B3B3-72EB-5E56-CB62-A8BA2D2510CA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5AE8D2-E7B9-0307-A12B-122F75EA3FDE}"/>
              </a:ext>
            </a:extLst>
          </p:cNvPr>
          <p:cNvSpPr txBox="1"/>
          <p:nvPr/>
        </p:nvSpPr>
        <p:spPr>
          <a:xfrm>
            <a:off x="-1" y="646331"/>
            <a:ext cx="450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Reason-RFT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2D038F-80EB-044D-C03E-31CBF7022706}"/>
              </a:ext>
            </a:extLst>
          </p:cNvPr>
          <p:cNvSpPr txBox="1"/>
          <p:nvPr/>
        </p:nvSpPr>
        <p:spPr>
          <a:xfrm>
            <a:off x="0" y="107638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Counting, Structure Perception, Spatial Transformation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3F713F-BFF7-1A4B-CDDD-6AA3A614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68" y="1445717"/>
            <a:ext cx="9082863" cy="52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7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82473-76A2-BBB0-3D83-BD8F2B6B8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B4692F-5A85-18F5-9B3F-D2F31CE554C9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8BA0CC-9202-C60B-416C-D429EFFD5E17}"/>
              </a:ext>
            </a:extLst>
          </p:cNvPr>
          <p:cNvSpPr txBox="1"/>
          <p:nvPr/>
        </p:nvSpPr>
        <p:spPr>
          <a:xfrm>
            <a:off x="-1" y="646331"/>
            <a:ext cx="450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Ocean-R1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BE7D7F-A62C-CC9B-0F1B-ADA3DB46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551"/>
            <a:ext cx="12192000" cy="33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82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1E44A-45EB-BC52-C41E-2DDDA3067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0E1230-EBB3-480E-AD1C-159122F0D3A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Success: Better Algorithms——Take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4795E4-FE6C-4C5F-AD29-3E87A0311558}"/>
              </a:ext>
            </a:extLst>
          </p:cNvPr>
          <p:cNvSpPr txBox="1"/>
          <p:nvPr/>
        </p:nvSpPr>
        <p:spPr>
          <a:xfrm>
            <a:off x="-2" y="646331"/>
            <a:ext cx="4953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R1-VL</a:t>
            </a:r>
          </a:p>
        </p:txBody>
      </p:sp>
      <p:pic>
        <p:nvPicPr>
          <p:cNvPr id="14338" name="Picture 2" descr="image">
            <a:extLst>
              <a:ext uri="{FF2B5EF4-FFF2-40B4-BE49-F238E27FC236}">
                <a16:creationId xmlns:a16="http://schemas.microsoft.com/office/drawing/2014/main" id="{C52B6222-0796-3AED-E387-AA2F57FF9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1116998"/>
            <a:ext cx="10563225" cy="574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5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0ACCE-3464-AF5C-6C3E-19A77F6BC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346033-D836-ABD6-DE2B-B1D550A74E9E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Success: Better Algorithms——Take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DDFBF2-8AAB-33C6-5474-39A8660FC49C}"/>
              </a:ext>
            </a:extLst>
          </p:cNvPr>
          <p:cNvSpPr txBox="1"/>
          <p:nvPr/>
        </p:nvSpPr>
        <p:spPr>
          <a:xfrm>
            <a:off x="-2" y="646331"/>
            <a:ext cx="1219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OThink-MR1: Dynamic KL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B281EF-9927-298F-33F8-D39C38BA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7" y="1169551"/>
            <a:ext cx="5331559" cy="38180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51B88D-E1E6-F830-65E6-24FE57B37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12" y="3075709"/>
            <a:ext cx="4538748" cy="37822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18607A-97D0-E255-5770-B8C70B18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9227"/>
          <a:stretch/>
        </p:blipFill>
        <p:spPr>
          <a:xfrm>
            <a:off x="894467" y="4914372"/>
            <a:ext cx="4115278" cy="1943628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8B1DBBC-03CD-7CA5-6D79-72FC32C736CE}"/>
              </a:ext>
            </a:extLst>
          </p:cNvPr>
          <p:cNvGrpSpPr/>
          <p:nvPr/>
        </p:nvGrpSpPr>
        <p:grpSpPr>
          <a:xfrm>
            <a:off x="6968163" y="807558"/>
            <a:ext cx="4694174" cy="2268151"/>
            <a:chOff x="6931217" y="890685"/>
            <a:chExt cx="3313459" cy="160101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119532F-61AC-FDC6-DE1B-D06D9A122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1383"/>
            <a:stretch/>
          </p:blipFill>
          <p:spPr>
            <a:xfrm>
              <a:off x="6931218" y="1497286"/>
              <a:ext cx="3313458" cy="99441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2EA0BE-5D84-A4CE-F9C7-F7B21BDA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7330"/>
            <a:stretch/>
          </p:blipFill>
          <p:spPr>
            <a:xfrm>
              <a:off x="6931217" y="890685"/>
              <a:ext cx="3313459" cy="583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684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52A3-F9EF-0EBF-7748-5E68D156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C49D8A-D500-533B-541C-69C1DBDD7A55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Success: Better Algorithms——Take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EB150C-AE99-383B-5303-F434126282AE}"/>
              </a:ext>
            </a:extLst>
          </p:cNvPr>
          <p:cNvSpPr txBox="1"/>
          <p:nvPr/>
        </p:nvSpPr>
        <p:spPr>
          <a:xfrm>
            <a:off x="-2" y="646331"/>
            <a:ext cx="1219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OpenVLThinker: Iterative Self-Improvement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F5D4E4-268B-5008-F62B-D96A32B5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722001"/>
            <a:ext cx="12192000" cy="39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7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70BBE-5DAD-4389-F0B3-6772B4EB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已生成图片">
            <a:extLst>
              <a:ext uri="{FF2B5EF4-FFF2-40B4-BE49-F238E27FC236}">
                <a16:creationId xmlns:a16="http://schemas.microsoft.com/office/drawing/2014/main" id="{94BF4BC2-CA2C-04B1-5F14-7EDA10F39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0" b="47222"/>
          <a:stretch/>
        </p:blipFill>
        <p:spPr bwMode="auto">
          <a:xfrm>
            <a:off x="170622" y="1571626"/>
            <a:ext cx="11850756" cy="528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F1A8CA-2518-45CD-3AE6-995949712952}"/>
              </a:ext>
            </a:extLst>
          </p:cNvPr>
          <p:cNvSpPr txBox="1"/>
          <p:nvPr/>
        </p:nvSpPr>
        <p:spPr>
          <a:xfrm>
            <a:off x="0" y="36195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has the community done?</a:t>
            </a:r>
          </a:p>
        </p:txBody>
      </p:sp>
    </p:spTree>
    <p:extLst>
      <p:ext uri="{BB962C8B-B14F-4D97-AF65-F5344CB8AC3E}">
        <p14:creationId xmlns:p14="http://schemas.microsoft.com/office/powerpoint/2010/main" val="1780882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DB773-FC87-F6CC-69A5-A46DB66AB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已生成图片">
            <a:extLst>
              <a:ext uri="{FF2B5EF4-FFF2-40B4-BE49-F238E27FC236}">
                <a16:creationId xmlns:a16="http://schemas.microsoft.com/office/drawing/2014/main" id="{54DF3356-9333-6319-2461-08C247848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0" t="64405" r="1440" b="5857"/>
          <a:stretch/>
        </p:blipFill>
        <p:spPr bwMode="auto">
          <a:xfrm>
            <a:off x="170622" y="1375994"/>
            <a:ext cx="11850756" cy="528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B97BEC-2CF7-0B49-13F0-EAF692AB3462}"/>
              </a:ext>
            </a:extLst>
          </p:cNvPr>
          <p:cNvSpPr txBox="1"/>
          <p:nvPr/>
        </p:nvSpPr>
        <p:spPr>
          <a:xfrm>
            <a:off x="0" y="36195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could the community do next?</a:t>
            </a:r>
          </a:p>
        </p:txBody>
      </p:sp>
    </p:spTree>
    <p:extLst>
      <p:ext uri="{BB962C8B-B14F-4D97-AF65-F5344CB8AC3E}">
        <p14:creationId xmlns:p14="http://schemas.microsoft.com/office/powerpoint/2010/main" val="3496751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BAB43-AEAA-6CD2-5102-1F32034D5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DE927A-0047-7761-C861-01F8435617A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Do 1: Focus Further than Textual Modality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C6362A-E4D8-5BC7-55D4-BDF0DA472CF6}"/>
              </a:ext>
            </a:extLst>
          </p:cNvPr>
          <p:cNvSpPr txBox="1"/>
          <p:nvPr/>
        </p:nvSpPr>
        <p:spPr>
          <a:xfrm>
            <a:off x="-2" y="646331"/>
            <a:ext cx="1219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Vision Images as an Example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FB8A3-1040-1EF5-08A2-07E6EA4E7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964" y="1406964"/>
            <a:ext cx="2022036" cy="20220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8F1441-9931-7068-0E45-52C060445D99}"/>
              </a:ext>
            </a:extLst>
          </p:cNvPr>
          <p:cNvSpPr txBox="1"/>
          <p:nvPr/>
        </p:nvSpPr>
        <p:spPr>
          <a:xfrm>
            <a:off x="10068362" y="3429000"/>
            <a:ext cx="21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下箭头 110">
            <a:extLst>
              <a:ext uri="{FF2B5EF4-FFF2-40B4-BE49-F238E27FC236}">
                <a16:creationId xmlns:a16="http://schemas.microsoft.com/office/drawing/2014/main" id="{6506DE04-B324-C59D-3E69-FFAA13B3B61F}"/>
              </a:ext>
            </a:extLst>
          </p:cNvPr>
          <p:cNvSpPr/>
          <p:nvPr/>
        </p:nvSpPr>
        <p:spPr>
          <a:xfrm rot="5400000">
            <a:off x="9208233" y="1801249"/>
            <a:ext cx="603031" cy="1117227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399A76-0D74-62AA-71D8-D6E5C5676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5635" y="1406964"/>
            <a:ext cx="2022036" cy="20220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187CF5-A7A3-19A6-19DB-C2761B6B740C}"/>
              </a:ext>
            </a:extLst>
          </p:cNvPr>
          <p:cNvSpPr txBox="1"/>
          <p:nvPr/>
        </p:nvSpPr>
        <p:spPr>
          <a:xfrm>
            <a:off x="6734033" y="3422011"/>
            <a:ext cx="21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80D496-01EA-C947-1223-0BB2C3A02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618533" y="1406964"/>
            <a:ext cx="2022036" cy="20220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2C9A57-5264-FC04-DFB9-7886EEAE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84818" y="1406964"/>
            <a:ext cx="2022036" cy="202203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AE65F77-83CD-5E00-ED3A-BC2DD2856586}"/>
              </a:ext>
            </a:extLst>
          </p:cNvPr>
          <p:cNvSpPr txBox="1"/>
          <p:nvPr/>
        </p:nvSpPr>
        <p:spPr>
          <a:xfrm>
            <a:off x="2172775" y="3425116"/>
            <a:ext cx="223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CEE065-7D6B-8925-1579-F19F520CE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964"/>
            <a:ext cx="2022036" cy="202203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EE2FBC1-544F-5D12-FC09-F679A6FDA525}"/>
              </a:ext>
            </a:extLst>
          </p:cNvPr>
          <p:cNvSpPr/>
          <p:nvPr/>
        </p:nvSpPr>
        <p:spPr>
          <a:xfrm>
            <a:off x="471018" y="1877982"/>
            <a:ext cx="1080000" cy="1080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A3E67D-4E62-27AF-15C0-9A391EEADA27}"/>
              </a:ext>
            </a:extLst>
          </p:cNvPr>
          <p:cNvSpPr txBox="1"/>
          <p:nvPr/>
        </p:nvSpPr>
        <p:spPr>
          <a:xfrm>
            <a:off x="-2" y="3422011"/>
            <a:ext cx="21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Crop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2765643-E5A7-9C81-8673-0654068DD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021767"/>
            <a:ext cx="2022036" cy="2022036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62E9816-7B0E-17DD-15F1-8B6F41F1B563}"/>
              </a:ext>
            </a:extLst>
          </p:cNvPr>
          <p:cNvSpPr/>
          <p:nvPr/>
        </p:nvSpPr>
        <p:spPr>
          <a:xfrm>
            <a:off x="1061817" y="4011735"/>
            <a:ext cx="1080000" cy="1080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F92011-231B-741E-7DFE-C8B15CF36363}"/>
              </a:ext>
            </a:extLst>
          </p:cNvPr>
          <p:cNvSpPr txBox="1"/>
          <p:nvPr/>
        </p:nvSpPr>
        <p:spPr>
          <a:xfrm>
            <a:off x="0" y="6036814"/>
            <a:ext cx="21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Crop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09EF67-A165-302E-C270-146953EE779D}"/>
              </a:ext>
            </a:extLst>
          </p:cNvPr>
          <p:cNvSpPr txBox="1"/>
          <p:nvPr/>
        </p:nvSpPr>
        <p:spPr>
          <a:xfrm>
            <a:off x="4618533" y="3422011"/>
            <a:ext cx="21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5F2CFE7-F45C-5087-B6E0-25BFC6A44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16718" r="5226" b="28202"/>
          <a:stretch/>
        </p:blipFill>
        <p:spPr>
          <a:xfrm>
            <a:off x="2384817" y="4011735"/>
            <a:ext cx="2022037" cy="202203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3FD2953-8856-2593-A486-F3E944CF3CBA}"/>
              </a:ext>
            </a:extLst>
          </p:cNvPr>
          <p:cNvSpPr txBox="1"/>
          <p:nvPr/>
        </p:nvSpPr>
        <p:spPr>
          <a:xfrm>
            <a:off x="2334016" y="6043803"/>
            <a:ext cx="21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 descr="已生成图片">
            <a:extLst>
              <a:ext uri="{FF2B5EF4-FFF2-40B4-BE49-F238E27FC236}">
                <a16:creationId xmlns:a16="http://schemas.microsoft.com/office/drawing/2014/main" id="{7C8C6622-A57B-1608-A16C-5F79794F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533" y="4011735"/>
            <a:ext cx="2022036" cy="202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已生成图片">
            <a:extLst>
              <a:ext uri="{FF2B5EF4-FFF2-40B4-BE49-F238E27FC236}">
                <a16:creationId xmlns:a16="http://schemas.microsoft.com/office/drawing/2014/main" id="{925DCD3F-6439-4C1E-6BFC-D15FCE7E2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r="18416"/>
          <a:stretch/>
        </p:blipFill>
        <p:spPr bwMode="auto">
          <a:xfrm flipH="1" flipV="1">
            <a:off x="6852248" y="4021767"/>
            <a:ext cx="2022036" cy="202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E28F501-6F1E-B724-1841-C6E1635578AA}"/>
              </a:ext>
            </a:extLst>
          </p:cNvPr>
          <p:cNvSpPr txBox="1"/>
          <p:nvPr/>
        </p:nvSpPr>
        <p:spPr>
          <a:xfrm>
            <a:off x="6835634" y="6043803"/>
            <a:ext cx="202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1BE5131-6A27-432A-FEC0-7F1B6EDC53BB}"/>
              </a:ext>
            </a:extLst>
          </p:cNvPr>
          <p:cNvSpPr txBox="1"/>
          <p:nvPr/>
        </p:nvSpPr>
        <p:spPr>
          <a:xfrm>
            <a:off x="4400018" y="6049786"/>
            <a:ext cx="245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(Add Noise)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690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730D1-13BB-C6ED-C62D-FC769AB1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733CC8-118B-7BDD-B9E0-0EEDEEC1461E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Do 2: Give Attention to Multi-modal Asymmetric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99F88A0-9F74-1D6F-0803-71D48C701A66}"/>
              </a:ext>
            </a:extLst>
          </p:cNvPr>
          <p:cNvGrpSpPr/>
          <p:nvPr/>
        </p:nvGrpSpPr>
        <p:grpSpPr>
          <a:xfrm>
            <a:off x="2066925" y="646331"/>
            <a:ext cx="7239000" cy="5977378"/>
            <a:chOff x="1895475" y="646331"/>
            <a:chExt cx="7239000" cy="5977378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5494841-E02B-1A2E-19C4-7C0A5DD8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7029" y="646331"/>
              <a:ext cx="6877446" cy="5977378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7EC61CA-DE51-B327-987D-9FCE9E8991CC}"/>
                </a:ext>
              </a:extLst>
            </p:cNvPr>
            <p:cNvSpPr/>
            <p:nvPr/>
          </p:nvSpPr>
          <p:spPr>
            <a:xfrm>
              <a:off x="1895475" y="2533650"/>
              <a:ext cx="1114425" cy="895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6D87CC7-0486-65F3-2702-570F6B097769}"/>
              </a:ext>
            </a:extLst>
          </p:cNvPr>
          <p:cNvSpPr txBox="1"/>
          <p:nvPr/>
        </p:nvSpPr>
        <p:spPr>
          <a:xfrm>
            <a:off x="0" y="6548194"/>
            <a:ext cx="1219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</a:t>
            </a:r>
            <a:r>
              <a:rPr lang="en-US" altLang="zh-CN" sz="15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Gao X, Cao B, Zhu P, et al. Asymmetric Reinforcing against Multi-modal Representation Bias[J]. </a:t>
            </a:r>
            <a:r>
              <a:rPr lang="en-US" altLang="zh-CN" sz="15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5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arXiv:2501.01240, 2025.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80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7A3C-040D-B7CE-1091-3407A378C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575796-A9E8-DA6A-D5B8-2EBC05CF3669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Do 3: Call for Multimodal Reasoning Agents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2B4A34F-336A-1225-1B91-F4B873E2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65229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95B541-67CA-740C-1D30-F48EF5464734}"/>
              </a:ext>
            </a:extLst>
          </p:cNvPr>
          <p:cNvSpPr txBox="1"/>
          <p:nvPr/>
        </p:nvSpPr>
        <p:spPr>
          <a:xfrm>
            <a:off x="123825" y="4065627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Reasoning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92" name="Picture 16">
            <a:extLst>
              <a:ext uri="{FF2B5EF4-FFF2-40B4-BE49-F238E27FC236}">
                <a16:creationId xmlns:a16="http://schemas.microsoft.com/office/drawing/2014/main" id="{FAEBC1A4-BDF8-702F-2832-E2EEC390F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48" y="1652290"/>
            <a:ext cx="2381251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9C5216-5CBF-FCD9-A59D-CBADEE3DF513}"/>
              </a:ext>
            </a:extLst>
          </p:cNvPr>
          <p:cNvSpPr txBox="1"/>
          <p:nvPr/>
        </p:nvSpPr>
        <p:spPr>
          <a:xfrm>
            <a:off x="3105149" y="4065628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Trustworthy Action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94" name="Picture 18">
            <a:extLst>
              <a:ext uri="{FF2B5EF4-FFF2-40B4-BE49-F238E27FC236}">
                <a16:creationId xmlns:a16="http://schemas.microsoft.com/office/drawing/2014/main" id="{E817380B-39CD-2A29-E5A1-3EE20ED7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2" y="165229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57DC928-3FD8-BEEA-2799-7929FD7AC95F}"/>
              </a:ext>
            </a:extLst>
          </p:cNvPr>
          <p:cNvSpPr txBox="1"/>
          <p:nvPr/>
        </p:nvSpPr>
        <p:spPr>
          <a:xfrm>
            <a:off x="6086472" y="4065627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Aware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96" name="Picture 20">
            <a:extLst>
              <a:ext uri="{FF2B5EF4-FFF2-40B4-BE49-F238E27FC236}">
                <a16:creationId xmlns:a16="http://schemas.microsoft.com/office/drawing/2014/main" id="{002977E0-86D1-F85E-A70B-809BD475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795" y="165229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A96C4E-E349-1B3C-6D54-678AF8DA958C}"/>
              </a:ext>
            </a:extLst>
          </p:cNvPr>
          <p:cNvSpPr txBox="1"/>
          <p:nvPr/>
        </p:nvSpPr>
        <p:spPr>
          <a:xfrm>
            <a:off x="9067795" y="4065627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Multi-Agent System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739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2890C-265F-F763-C373-2472BB1F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8381813-42E4-6922-ED50-DD5AC227B49D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Do 4: More Than LLM-Grounded Algorithms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Call for Algorithms Grounded in Multimodal</a:t>
            </a:r>
          </a:p>
        </p:txBody>
      </p:sp>
      <p:sp>
        <p:nvSpPr>
          <p:cNvPr id="3" name="乘号 2">
            <a:extLst>
              <a:ext uri="{FF2B5EF4-FFF2-40B4-BE49-F238E27FC236}">
                <a16:creationId xmlns:a16="http://schemas.microsoft.com/office/drawing/2014/main" id="{0C3CA156-8482-D858-FF27-4E72FD2EF052}"/>
              </a:ext>
            </a:extLst>
          </p:cNvPr>
          <p:cNvSpPr/>
          <p:nvPr/>
        </p:nvSpPr>
        <p:spPr>
          <a:xfrm>
            <a:off x="457200" y="2647771"/>
            <a:ext cx="2124075" cy="18478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467642-B7D5-7E26-E37C-21228E1941DB}"/>
              </a:ext>
            </a:extLst>
          </p:cNvPr>
          <p:cNvSpPr txBox="1"/>
          <p:nvPr/>
        </p:nvSpPr>
        <p:spPr>
          <a:xfrm>
            <a:off x="790574" y="3248530"/>
            <a:ext cx="145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DAPO</a:t>
            </a:r>
          </a:p>
        </p:txBody>
      </p:sp>
      <p:sp>
        <p:nvSpPr>
          <p:cNvPr id="9" name="乘号 8">
            <a:extLst>
              <a:ext uri="{FF2B5EF4-FFF2-40B4-BE49-F238E27FC236}">
                <a16:creationId xmlns:a16="http://schemas.microsoft.com/office/drawing/2014/main" id="{DEC8E2C8-0EEB-618A-FDF6-1CA3E5F1191A}"/>
              </a:ext>
            </a:extLst>
          </p:cNvPr>
          <p:cNvSpPr/>
          <p:nvPr/>
        </p:nvSpPr>
        <p:spPr>
          <a:xfrm>
            <a:off x="3486150" y="2647771"/>
            <a:ext cx="2124075" cy="18478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5F90F1-1327-EE82-C496-C22486D92005}"/>
              </a:ext>
            </a:extLst>
          </p:cNvPr>
          <p:cNvSpPr txBox="1"/>
          <p:nvPr/>
        </p:nvSpPr>
        <p:spPr>
          <a:xfrm>
            <a:off x="3643312" y="3248530"/>
            <a:ext cx="180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ADORA</a:t>
            </a:r>
          </a:p>
        </p:txBody>
      </p:sp>
      <p:sp>
        <p:nvSpPr>
          <p:cNvPr id="13" name="下箭头 110">
            <a:extLst>
              <a:ext uri="{FF2B5EF4-FFF2-40B4-BE49-F238E27FC236}">
                <a16:creationId xmlns:a16="http://schemas.microsoft.com/office/drawing/2014/main" id="{A6F2000C-2536-1C29-704B-1CFBB9E60FD4}"/>
              </a:ext>
            </a:extLst>
          </p:cNvPr>
          <p:cNvSpPr/>
          <p:nvPr/>
        </p:nvSpPr>
        <p:spPr>
          <a:xfrm rot="16200000">
            <a:off x="6213584" y="2991432"/>
            <a:ext cx="603031" cy="1117227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0CDC06-3380-D237-0AD3-3EA7470318BF}"/>
              </a:ext>
            </a:extLst>
          </p:cNvPr>
          <p:cNvSpPr txBox="1"/>
          <p:nvPr/>
        </p:nvSpPr>
        <p:spPr>
          <a:xfrm>
            <a:off x="7834312" y="2765215"/>
            <a:ext cx="1809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9203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15877-AE4B-7D8F-4771-40E56660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51A0394-3D27-B1A9-EF14-B5B0F75D2653}"/>
              </a:ext>
            </a:extLst>
          </p:cNvPr>
          <p:cNvSpPr txBox="1"/>
          <p:nvPr/>
        </p:nvSpPr>
        <p:spPr>
          <a:xfrm>
            <a:off x="0" y="185934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642E84-B22B-9F6C-6783-ED22F72239DC}"/>
              </a:ext>
            </a:extLst>
          </p:cNvPr>
          <p:cNvSpPr txBox="1"/>
          <p:nvPr/>
        </p:nvSpPr>
        <p:spPr>
          <a:xfrm>
            <a:off x="0" y="432261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Haoyuan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</a:t>
            </a:r>
          </a:p>
        </p:txBody>
      </p:sp>
    </p:spTree>
    <p:extLst>
      <p:ext uri="{BB962C8B-B14F-4D97-AF65-F5344CB8AC3E}">
        <p14:creationId xmlns:p14="http://schemas.microsoft.com/office/powerpoint/2010/main" val="293973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43A906-C0EB-B0BC-D014-B75BD51553A7}"/>
              </a:ext>
            </a:extLst>
          </p:cNvPr>
          <p:cNvSpPr txBox="1"/>
          <p:nvPr/>
        </p:nvSpPr>
        <p:spPr>
          <a:xfrm>
            <a:off x="0" y="22044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Success: Multimodality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9829B9-029C-7BB2-3BAA-6013A3253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t="25195" r="41404" b="31446"/>
          <a:stretch/>
        </p:blipFill>
        <p:spPr bwMode="auto">
          <a:xfrm>
            <a:off x="1092636" y="1133918"/>
            <a:ext cx="2581275" cy="240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0C682E-DAD0-25D6-EC0E-C62EEE14C82E}"/>
              </a:ext>
            </a:extLst>
          </p:cNvPr>
          <p:cNvSpPr txBox="1"/>
          <p:nvPr/>
        </p:nvSpPr>
        <p:spPr>
          <a:xfrm>
            <a:off x="940237" y="3540026"/>
            <a:ext cx="288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(perception)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2E31E1-85AD-1294-C3B6-6B6FC70DEE5B}"/>
              </a:ext>
            </a:extLst>
          </p:cNvPr>
          <p:cNvSpPr txBox="1"/>
          <p:nvPr/>
        </p:nvSpPr>
        <p:spPr>
          <a:xfrm>
            <a:off x="-76199" y="3917689"/>
            <a:ext cx="25812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R1-V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VLM-R1 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R1-Vision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MMR1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Visual-RFT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MM-Eureka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Seg-Zero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Vision-R1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VisualThinker-R1-Zero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R1-VL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6CCAD0-36DC-D15B-89A6-41123871237B}"/>
              </a:ext>
            </a:extLst>
          </p:cNvPr>
          <p:cNvSpPr txBox="1"/>
          <p:nvPr/>
        </p:nvSpPr>
        <p:spPr>
          <a:xfrm>
            <a:off x="2505076" y="3917689"/>
            <a:ext cx="25812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OThink-MR1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or Not Think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OpenVLThinker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Reason-RFT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Q-Insight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R1-Zero-VSI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Ocean-R1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09884D-6FAD-E916-3E00-22C4EC68F382}"/>
              </a:ext>
            </a:extLst>
          </p:cNvPr>
          <p:cNvSpPr txBox="1"/>
          <p:nvPr/>
        </p:nvSpPr>
        <p:spPr>
          <a:xfrm>
            <a:off x="5191132" y="3540026"/>
            <a:ext cx="288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(Temporal)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1172CA-E326-A167-8F4A-659FAFE98B62}"/>
              </a:ext>
            </a:extLst>
          </p:cNvPr>
          <p:cNvSpPr txBox="1"/>
          <p:nvPr/>
        </p:nvSpPr>
        <p:spPr>
          <a:xfrm>
            <a:off x="5395915" y="3909358"/>
            <a:ext cx="25812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Temporal-R1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SEED-Bench-R1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Video-R1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TimeZero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R1 Video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Open-LLaVA-Video-R1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7DBE5B9-61CA-F817-582C-E091E5963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18359" r="19922" b="23438"/>
          <a:stretch/>
        </p:blipFill>
        <p:spPr bwMode="auto">
          <a:xfrm>
            <a:off x="5480906" y="1134452"/>
            <a:ext cx="2411292" cy="24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E332A94-C0F1-4425-EDD3-75162FD40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5" t="6442" r="22574" b="32815"/>
          <a:stretch/>
        </p:blipFill>
        <p:spPr bwMode="auto">
          <a:xfrm>
            <a:off x="9442026" y="1133918"/>
            <a:ext cx="2449202" cy="241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B0C364F-EA17-B146-D9CA-55C1544EC414}"/>
              </a:ext>
            </a:extLst>
          </p:cNvPr>
          <p:cNvSpPr txBox="1"/>
          <p:nvPr/>
        </p:nvSpPr>
        <p:spPr>
          <a:xfrm>
            <a:off x="9223591" y="3548357"/>
            <a:ext cx="288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38E65B-CE75-56F9-3044-754ADE0ADE2D}"/>
              </a:ext>
            </a:extLst>
          </p:cNvPr>
          <p:cNvSpPr txBox="1"/>
          <p:nvPr/>
        </p:nvSpPr>
        <p:spPr>
          <a:xfrm>
            <a:off x="9375988" y="3909358"/>
            <a:ext cx="2581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Audio-Reasoner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R1-AQA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56642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32050-0874-E7E6-D213-11E8B172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F6D956-62DD-CD21-ED94-61A733403332}"/>
              </a:ext>
            </a:extLst>
          </p:cNvPr>
          <p:cNvSpPr txBox="1"/>
          <p:nvPr/>
        </p:nvSpPr>
        <p:spPr>
          <a:xfrm>
            <a:off x="0" y="22044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Success: Multimodality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04087D-4047-CA7D-5B5E-4B5BAFE6413A}"/>
              </a:ext>
            </a:extLst>
          </p:cNvPr>
          <p:cNvSpPr txBox="1"/>
          <p:nvPr/>
        </p:nvSpPr>
        <p:spPr>
          <a:xfrm>
            <a:off x="464074" y="3530501"/>
            <a:ext cx="288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Vision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3E12AD-E0AF-A977-9E21-A1D2290ADF18}"/>
              </a:ext>
            </a:extLst>
          </p:cNvPr>
          <p:cNvSpPr txBox="1"/>
          <p:nvPr/>
        </p:nvSpPr>
        <p:spPr>
          <a:xfrm>
            <a:off x="616472" y="3893222"/>
            <a:ext cx="2581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MedVLM-R1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Med-R1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BCD0B-D6AF-206C-D7E3-552FDE7DC56A}"/>
              </a:ext>
            </a:extLst>
          </p:cNvPr>
          <p:cNvSpPr txBox="1"/>
          <p:nvPr/>
        </p:nvSpPr>
        <p:spPr>
          <a:xfrm>
            <a:off x="3297761" y="3538663"/>
            <a:ext cx="288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Omni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F76A48-0B5D-0649-242B-7A645471A63A}"/>
              </a:ext>
            </a:extLst>
          </p:cNvPr>
          <p:cNvSpPr txBox="1"/>
          <p:nvPr/>
        </p:nvSpPr>
        <p:spPr>
          <a:xfrm>
            <a:off x="3502544" y="3907995"/>
            <a:ext cx="2581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R1-Omni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142C68-ADAE-6E60-EAB3-5E9F6A896AD9}"/>
              </a:ext>
            </a:extLst>
          </p:cNvPr>
          <p:cNvSpPr txBox="1"/>
          <p:nvPr/>
        </p:nvSpPr>
        <p:spPr>
          <a:xfrm>
            <a:off x="6183832" y="3523890"/>
            <a:ext cx="288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ABC024-2215-D7FB-C195-ECC8EBA8A565}"/>
              </a:ext>
            </a:extLst>
          </p:cNvPr>
          <p:cNvSpPr txBox="1"/>
          <p:nvPr/>
        </p:nvSpPr>
        <p:spPr>
          <a:xfrm>
            <a:off x="6336229" y="3884891"/>
            <a:ext cx="2581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UI-R1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E13B57B-B9BD-AD68-B054-B8669D357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782" r="8104" b="14588"/>
          <a:stretch/>
        </p:blipFill>
        <p:spPr bwMode="auto">
          <a:xfrm>
            <a:off x="701463" y="1127371"/>
            <a:ext cx="2411292" cy="24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3664AD1-A972-272C-0998-306F916A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35" y="1127371"/>
            <a:ext cx="2411292" cy="24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9ADA107-26A9-04A2-0953-746914E7C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20" y="1127371"/>
            <a:ext cx="2411292" cy="24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8F8E45-1E75-2D2E-CA9B-DE9FE10C8EAC}"/>
              </a:ext>
            </a:extLst>
          </p:cNvPr>
          <p:cNvSpPr txBox="1"/>
          <p:nvPr/>
        </p:nvSpPr>
        <p:spPr>
          <a:xfrm>
            <a:off x="9069901" y="3547411"/>
            <a:ext cx="288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Metaverse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B7490E-B212-9069-62CE-6F139AD226AC}"/>
              </a:ext>
            </a:extLst>
          </p:cNvPr>
          <p:cNvSpPr txBox="1"/>
          <p:nvPr/>
        </p:nvSpPr>
        <p:spPr>
          <a:xfrm>
            <a:off x="9222298" y="3908412"/>
            <a:ext cx="2581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MetaSpatial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6E85B74-9093-E283-2E35-7C68EEFE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905" y="1112598"/>
            <a:ext cx="2411292" cy="24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57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1B46B-AB57-8E1C-D3B1-C7C8F4FAB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8C3F3625-618C-800F-7FE6-9A0470630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2" y="3643826"/>
            <a:ext cx="10615836" cy="31288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F50B81-1E6D-80CB-12FC-C9BC6E7A722D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BC8C71-0440-D81E-715C-281586E05F6E}"/>
              </a:ext>
            </a:extLst>
          </p:cNvPr>
          <p:cNvSpPr txBox="1"/>
          <p:nvPr/>
        </p:nvSpPr>
        <p:spPr>
          <a:xfrm>
            <a:off x="0" y="646331"/>
            <a:ext cx="288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R1-V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FAB6DD-D84F-54DF-9ACB-E7FBC4F4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73"/>
          <a:stretch/>
        </p:blipFill>
        <p:spPr>
          <a:xfrm>
            <a:off x="49986" y="1122965"/>
            <a:ext cx="5934075" cy="2324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BD0D6D-55D8-B835-0BE5-9C327ECE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25" r="2722"/>
          <a:stretch/>
        </p:blipFill>
        <p:spPr>
          <a:xfrm>
            <a:off x="5996168" y="1305567"/>
            <a:ext cx="6195832" cy="214149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F632179-D519-4853-D14F-36A0A44DA941}"/>
              </a:ext>
            </a:extLst>
          </p:cNvPr>
          <p:cNvSpPr txBox="1"/>
          <p:nvPr/>
        </p:nvSpPr>
        <p:spPr>
          <a:xfrm>
            <a:off x="118839" y="3379269"/>
            <a:ext cx="574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Counting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2603B6E-E351-4ACF-3691-EE9597084B35}"/>
              </a:ext>
            </a:extLst>
          </p:cNvPr>
          <p:cNvSpPr txBox="1"/>
          <p:nvPr/>
        </p:nvSpPr>
        <p:spPr>
          <a:xfrm>
            <a:off x="6077127" y="3365155"/>
            <a:ext cx="5934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Reasoning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02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18425-EEB5-E7E9-51FE-746B46092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C70A7-E8E2-D608-11E9-89130C604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1022540"/>
            <a:ext cx="10240804" cy="28483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7B038D-C1E3-495A-1CAF-EEE090B503B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F2DBA5-8A50-E762-8DDD-0201E228DC5C}"/>
              </a:ext>
            </a:extLst>
          </p:cNvPr>
          <p:cNvSpPr txBox="1"/>
          <p:nvPr/>
        </p:nvSpPr>
        <p:spPr>
          <a:xfrm>
            <a:off x="0" y="646331"/>
            <a:ext cx="288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VLM-R1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B18522-7DFF-B274-08B4-506C76E1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6" y="3907607"/>
            <a:ext cx="5153025" cy="2883938"/>
          </a:xfrm>
          <a:prstGeom prst="rect">
            <a:avLst/>
          </a:prstGeom>
        </p:spPr>
      </p:pic>
      <p:pic>
        <p:nvPicPr>
          <p:cNvPr id="4098" name="Picture 2" descr="图像">
            <a:extLst>
              <a:ext uri="{FF2B5EF4-FFF2-40B4-BE49-F238E27FC236}">
                <a16:creationId xmlns:a16="http://schemas.microsoft.com/office/drawing/2014/main" id="{C850B652-E10D-4218-7DEC-C004CD1F8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067175"/>
            <a:ext cx="6356824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9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5C17-59E8-1D32-E9AB-E664488EF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23ED28-C3AF-CD03-6F8F-F49471EF4D5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540CE2-E0CD-26F2-7B86-3DAD63C24D98}"/>
              </a:ext>
            </a:extLst>
          </p:cNvPr>
          <p:cNvSpPr txBox="1"/>
          <p:nvPr/>
        </p:nvSpPr>
        <p:spPr>
          <a:xfrm>
            <a:off x="0" y="646331"/>
            <a:ext cx="288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Visual-RFT</a:t>
            </a:r>
          </a:p>
        </p:txBody>
      </p:sp>
      <p:pic>
        <p:nvPicPr>
          <p:cNvPr id="6146" name="Picture 2" descr="Logo">
            <a:extLst>
              <a:ext uri="{FF2B5EF4-FFF2-40B4-BE49-F238E27FC236}">
                <a16:creationId xmlns:a16="http://schemas.microsoft.com/office/drawing/2014/main" id="{FAF68F0D-5523-724C-1595-EF09BF17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69" y="1055250"/>
            <a:ext cx="9059862" cy="5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1C249-EB7E-D07C-10CD-186BB1D6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8FEC04F-ED14-AC22-DA9F-EDCF75EA4E7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DD937A-B793-D3A3-354C-BAF77FDDA5FE}"/>
              </a:ext>
            </a:extLst>
          </p:cNvPr>
          <p:cNvSpPr txBox="1"/>
          <p:nvPr/>
        </p:nvSpPr>
        <p:spPr>
          <a:xfrm>
            <a:off x="0" y="646331"/>
            <a:ext cx="288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Seg-Zero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3E32E7-2AF5-3868-F632-5A1651035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10412"/>
            <a:ext cx="10033000" cy="574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36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BA32D-D562-41C7-E9D5-BC35DF7DD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50B1EC6-8F35-4DAF-5C83-6ACFC811E889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Success: Diverse Task——Take Vision as an 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D2787-836E-7929-845B-212817924E63}"/>
              </a:ext>
            </a:extLst>
          </p:cNvPr>
          <p:cNvSpPr txBox="1"/>
          <p:nvPr/>
        </p:nvSpPr>
        <p:spPr>
          <a:xfrm>
            <a:off x="-1" y="646331"/>
            <a:ext cx="380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VisualThinker-R1-Zero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AE9F10-9CB7-4296-C8AE-DC9958C261EF}"/>
              </a:ext>
            </a:extLst>
          </p:cNvPr>
          <p:cNvSpPr txBox="1"/>
          <p:nvPr/>
        </p:nvSpPr>
        <p:spPr>
          <a:xfrm>
            <a:off x="-1" y="110799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CVBench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Cambrian Vision-Centric Benchmark——2D and 3D understanding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visualthinking-intro-figure_00">
            <a:extLst>
              <a:ext uri="{FF2B5EF4-FFF2-40B4-BE49-F238E27FC236}">
                <a16:creationId xmlns:a16="http://schemas.microsoft.com/office/drawing/2014/main" id="{0C37E452-10EC-A803-D91A-FBAF4825F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4" y="1477328"/>
            <a:ext cx="8743950" cy="524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15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467</Words>
  <Application>Microsoft Office PowerPoint</Application>
  <PresentationFormat>宽屏</PresentationFormat>
  <Paragraphs>114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Times New Roman</vt:lpstr>
      <vt:lpstr>Office 主题​​</vt:lpstr>
      <vt:lpstr>RL-based Reasoning MLLM: What has the community done? What could the community do next?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guin22</dc:creator>
  <cp:lastModifiedBy>guin22</cp:lastModifiedBy>
  <cp:revision>126</cp:revision>
  <dcterms:created xsi:type="dcterms:W3CDTF">2025-04-09T13:42:21Z</dcterms:created>
  <dcterms:modified xsi:type="dcterms:W3CDTF">2025-04-14T07:13:31Z</dcterms:modified>
</cp:coreProperties>
</file>